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Lora"/>
      <p:regular r:id="rId15"/>
      <p:bold r:id="rId16"/>
      <p:italic r:id="rId17"/>
      <p:boldItalic r:id="rId18"/>
    </p:embeddedFont>
    <p:embeddedFont>
      <p:font typeface="Quattrocento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3" roundtripDataSignature="AMtx7mg//IVT+VQqBprMc4EKDS9gQHk2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QuattrocentoSans-bold.fntdata"/><Relationship Id="rId11" Type="http://schemas.openxmlformats.org/officeDocument/2006/relationships/slide" Target="slides/slide7.xml"/><Relationship Id="rId22" Type="http://schemas.openxmlformats.org/officeDocument/2006/relationships/font" Target="fonts/QuattrocentoSans-boldItalic.fntdata"/><Relationship Id="rId10" Type="http://schemas.openxmlformats.org/officeDocument/2006/relationships/slide" Target="slides/slide6.xml"/><Relationship Id="rId21" Type="http://schemas.openxmlformats.org/officeDocument/2006/relationships/font" Target="fonts/QuattrocentoSans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ora-regular.fntdata"/><Relationship Id="rId14" Type="http://schemas.openxmlformats.org/officeDocument/2006/relationships/slide" Target="slides/slide10.xml"/><Relationship Id="rId17" Type="http://schemas.openxmlformats.org/officeDocument/2006/relationships/font" Target="fonts/Lora-italic.fntdata"/><Relationship Id="rId16" Type="http://schemas.openxmlformats.org/officeDocument/2006/relationships/font" Target="fonts/Lora-bold.fntdata"/><Relationship Id="rId5" Type="http://schemas.openxmlformats.org/officeDocument/2006/relationships/slide" Target="slides/slide1.xml"/><Relationship Id="rId19" Type="http://schemas.openxmlformats.org/officeDocument/2006/relationships/font" Target="fonts/QuattrocentoSans-regular.fntdata"/><Relationship Id="rId6" Type="http://schemas.openxmlformats.org/officeDocument/2006/relationships/slide" Target="slides/slide2.xml"/><Relationship Id="rId18" Type="http://schemas.openxmlformats.org/officeDocument/2006/relationships/font" Target="fonts/Lora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" name="Google Shape;3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f6715f4d52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f6715f4d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" name="Google Shape;5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cxnSp>
        <p:nvCxnSpPr>
          <p:cNvPr id="11" name="Google Shape;11;p11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11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p12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12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2"/>
          <p:cNvSpPr txBox="1"/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latin typeface="Lora"/>
                <a:ea typeface="Lora"/>
                <a:cs typeface="Lora"/>
                <a:sym typeface="Lor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/>
        </p:txBody>
      </p:sp>
      <p:sp>
        <p:nvSpPr>
          <p:cNvPr id="17" name="Google Shape;17;p12"/>
          <p:cNvSpPr txBox="1"/>
          <p:nvPr>
            <p:ph idx="1" type="body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cxnSp>
        <p:nvCxnSpPr>
          <p:cNvPr id="18" name="Google Shape;18;p12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letely blank">
  <p:cSld name="BLANK_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/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" type="body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2" type="body"/>
          </p:nvPr>
        </p:nvSpPr>
        <p:spPr>
          <a:xfrm>
            <a:off x="3834912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3" type="body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cxnSp>
        <p:nvCxnSpPr>
          <p:cNvPr id="27" name="Google Shape;27;p14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" name="Google Shape;28;p14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" name="Google Shape;29;p14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0" name="Google Shape;30;p14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Google Shape;32;p15"/>
          <p:cNvCxnSpPr/>
          <p:nvPr/>
        </p:nvCxnSpPr>
        <p:spPr>
          <a:xfrm>
            <a:off x="-6025" y="4513729"/>
            <a:ext cx="9162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15"/>
          <p:cNvSpPr/>
          <p:nvPr/>
        </p:nvSpPr>
        <p:spPr>
          <a:xfrm>
            <a:off x="4293700" y="4235405"/>
            <a:ext cx="556500" cy="5565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4297650" y="4791900"/>
            <a:ext cx="548700" cy="35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idx="1" type="body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Char char="◉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○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■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attrocento Sans"/>
              <a:buChar char="●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●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type="title"/>
          </p:nvPr>
        </p:nvSpPr>
        <p:spPr>
          <a:xfrm>
            <a:off x="1381250" y="896549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b="1" i="0" sz="2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b="1" i="0" sz="2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b="1" i="0" sz="2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b="1" i="0" sz="2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b="1" i="0" sz="2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b="1" i="0" sz="2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b="1" i="0" sz="2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b="1" i="0" sz="2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b="1" i="0" sz="2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"/>
          <p:cNvSpPr txBox="1"/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EDCI </a:t>
            </a:r>
            <a:r>
              <a:rPr lang="en">
                <a:highlight>
                  <a:schemeClr val="accent1"/>
                </a:highlight>
              </a:rPr>
              <a:t>337</a:t>
            </a:r>
            <a:r>
              <a:rPr lang="en"/>
              <a:t> </a:t>
            </a:r>
            <a:br>
              <a:rPr lang="en"/>
            </a:br>
            <a:r>
              <a:rPr lang="en"/>
              <a:t>Blog #6</a:t>
            </a:r>
            <a:endParaRPr/>
          </a:p>
        </p:txBody>
      </p:sp>
      <p:grpSp>
        <p:nvGrpSpPr>
          <p:cNvPr id="40" name="Google Shape;40;p1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41" name="Google Shape;41;p1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f6715f4d52_0_0"/>
          <p:cNvSpPr txBox="1"/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Citation</a:t>
            </a:r>
            <a:endParaRPr/>
          </a:p>
        </p:txBody>
      </p:sp>
      <p:sp>
        <p:nvSpPr>
          <p:cNvPr id="152" name="Google Shape;152;gf6715f4d52_0_0"/>
          <p:cNvSpPr txBox="1"/>
          <p:nvPr>
            <p:ph idx="1" type="body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556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Arial"/>
                <a:ea typeface="Arial"/>
                <a:cs typeface="Arial"/>
                <a:sym typeface="Arial"/>
              </a:rPr>
              <a:t>Messer, A. r. (2014, November 9). </a:t>
            </a:r>
            <a:r>
              <a:rPr i="1" lang="en" sz="1100">
                <a:latin typeface="Arial"/>
                <a:ea typeface="Arial"/>
                <a:cs typeface="Arial"/>
                <a:sym typeface="Arial"/>
              </a:rPr>
              <a:t>Tpack or Samr</a:t>
            </a:r>
            <a:r>
              <a:rPr lang="en" sz="1100">
                <a:latin typeface="Arial"/>
                <a:ea typeface="Arial"/>
                <a:cs typeface="Arial"/>
                <a:sym typeface="Arial"/>
              </a:rPr>
              <a:t>. Mr. Messer Teacher Blog. Retrieved October 25, 2021, from https://aaronmesserteaches.wordpress.com/2014/11/09/tpack-or-samr/. 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3556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latin typeface="Arial"/>
                <a:ea typeface="Arial"/>
                <a:cs typeface="Arial"/>
                <a:sym typeface="Arial"/>
              </a:rPr>
              <a:t>SAMR Model: A Practical Guide for K-12 Classroom Technology Integration</a:t>
            </a:r>
            <a:r>
              <a:rPr lang="en" sz="1100">
                <a:latin typeface="Arial"/>
                <a:ea typeface="Arial"/>
                <a:cs typeface="Arial"/>
                <a:sym typeface="Arial"/>
              </a:rPr>
              <a:t>. Powerschool.com. (2021, April 13). Retrieved October 25, 2021, from https://www.powerschool.com/resources/blog/samr-model-a-practical-guide-for-k-12-classroom-technology-integration/. 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3556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latin typeface="Arial"/>
                <a:ea typeface="Arial"/>
                <a:cs typeface="Arial"/>
                <a:sym typeface="Arial"/>
              </a:rPr>
              <a:t>Kurt, S. (2019, September 16). </a:t>
            </a:r>
            <a:r>
              <a:rPr i="1" lang="en" sz="1100">
                <a:latin typeface="Arial"/>
                <a:ea typeface="Arial"/>
                <a:cs typeface="Arial"/>
                <a:sym typeface="Arial"/>
              </a:rPr>
              <a:t>TPACK: Technological Pedagogical Content Knowledge Framework</a:t>
            </a:r>
            <a:r>
              <a:rPr lang="en" sz="1100">
                <a:latin typeface="Arial"/>
                <a:ea typeface="Arial"/>
                <a:cs typeface="Arial"/>
                <a:sym typeface="Arial"/>
              </a:rPr>
              <a:t>. Educational Technology. Retrieved October 25, 2021, from https://educationaltechnology.net/technological-pedagogical-content-knowledge-tpack-framework/. 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3556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f6715f4d52_0_0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/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>
                <a:highlight>
                  <a:schemeClr val="accent1"/>
                </a:highlight>
              </a:rPr>
              <a:t>Table of Content</a:t>
            </a:r>
            <a:endParaRPr>
              <a:highlight>
                <a:schemeClr val="accent1"/>
              </a:highlight>
            </a:endParaRPr>
          </a:p>
        </p:txBody>
      </p:sp>
      <p:sp>
        <p:nvSpPr>
          <p:cNvPr id="54" name="Google Shape;54;p2"/>
          <p:cNvSpPr txBox="1"/>
          <p:nvPr>
            <p:ph idx="1" type="body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◉"/>
            </a:pPr>
            <a:r>
              <a:rPr lang="en"/>
              <a:t>SAMR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◉"/>
            </a:pPr>
            <a:r>
              <a:rPr lang="en"/>
              <a:t>TPACK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◉"/>
            </a:pPr>
            <a:r>
              <a:rPr lang="en"/>
              <a:t>SECTIONS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grpSp>
        <p:nvGrpSpPr>
          <p:cNvPr id="55" name="Google Shape;55;p2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56" name="Google Shape;56;p2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2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/>
          <p:nvPr>
            <p:ph idx="4294967295" type="subTitle"/>
          </p:nvPr>
        </p:nvSpPr>
        <p:spPr>
          <a:xfrm>
            <a:off x="5130701" y="1964639"/>
            <a:ext cx="358923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None/>
            </a:pPr>
            <a:r>
              <a:rPr b="1" i="1" lang="en" sz="36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Definition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Quattrocento Sans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Help teacher </a:t>
            </a:r>
            <a:r>
              <a:rPr b="0" i="0" lang="en" sz="1800" u="none" cap="none" strike="noStrike">
                <a:solidFill>
                  <a:schemeClr val="dk1"/>
                </a:solidFill>
                <a:highlight>
                  <a:schemeClr val="accent1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incorporate</a:t>
            </a:r>
            <a:r>
              <a:rPr b="0" i="0" lang="en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r>
              <a:rPr lang="en" sz="1800"/>
              <a:t>technology i</a:t>
            </a:r>
            <a:r>
              <a:rPr b="0" i="0" lang="en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nto their curriculum </a:t>
            </a:r>
            <a:endParaRPr b="0" i="0" sz="1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66" name="Google Shape;66;p3"/>
          <p:cNvCxnSpPr>
            <a:endCxn id="67" idx="1"/>
          </p:cNvCxnSpPr>
          <p:nvPr/>
        </p:nvCxnSpPr>
        <p:spPr>
          <a:xfrm>
            <a:off x="6401" y="1428750"/>
            <a:ext cx="51243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7" name="Google Shape;67;p3"/>
          <p:cNvSpPr txBox="1"/>
          <p:nvPr>
            <p:ph idx="4294967295" type="ctrTitle"/>
          </p:nvPr>
        </p:nvSpPr>
        <p:spPr>
          <a:xfrm>
            <a:off x="5130701" y="848850"/>
            <a:ext cx="49080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</a:pPr>
            <a:r>
              <a:rPr b="1" i="0" lang="en" sz="60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SAMR</a:t>
            </a:r>
            <a:endParaRPr b="1" i="0" sz="6000" u="none" cap="none" strike="noStrike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cxnSp>
        <p:nvCxnSpPr>
          <p:cNvPr id="68" name="Google Shape;68;p3"/>
          <p:cNvCxnSpPr/>
          <p:nvPr/>
        </p:nvCxnSpPr>
        <p:spPr>
          <a:xfrm>
            <a:off x="7489471" y="1413725"/>
            <a:ext cx="44055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9" name="Google Shape;69;p3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Graphical user interface&#10;&#10;Description automatically generated with medium confidence" id="70" name="Google Shape;7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4069" y="1715035"/>
            <a:ext cx="4557798" cy="2741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"/>
          <p:cNvSpPr txBox="1"/>
          <p:nvPr>
            <p:ph type="title"/>
          </p:nvPr>
        </p:nvSpPr>
        <p:spPr>
          <a:xfrm>
            <a:off x="1381249" y="896112"/>
            <a:ext cx="3841005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4000"/>
              <a:t>SAMR</a:t>
            </a:r>
            <a:endParaRPr sz="4000"/>
          </a:p>
        </p:txBody>
      </p:sp>
      <p:sp>
        <p:nvSpPr>
          <p:cNvPr id="76" name="Google Shape;76;p4"/>
          <p:cNvSpPr txBox="1"/>
          <p:nvPr>
            <p:ph idx="1" type="body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highlight>
                  <a:schemeClr val="accent1"/>
                </a:highlight>
              </a:rPr>
              <a:t>Goal</a:t>
            </a:r>
            <a:endParaRPr b="1" sz="2000">
              <a:highlight>
                <a:schemeClr val="accent1"/>
              </a:highlight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2000"/>
              <a:t>Incorporate technology into the classroom</a:t>
            </a:r>
            <a:endParaRPr sz="2000"/>
          </a:p>
        </p:txBody>
      </p:sp>
      <p:sp>
        <p:nvSpPr>
          <p:cNvPr id="77" name="Google Shape;77;p4"/>
          <p:cNvSpPr txBox="1"/>
          <p:nvPr>
            <p:ph idx="2" type="body"/>
          </p:nvPr>
        </p:nvSpPr>
        <p:spPr>
          <a:xfrm>
            <a:off x="3635904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highlight>
                  <a:schemeClr val="accent1"/>
                </a:highlight>
              </a:rPr>
              <a:t>Flow</a:t>
            </a:r>
            <a:endParaRPr b="1" sz="2000">
              <a:highlight>
                <a:schemeClr val="accent1"/>
              </a:highlight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2000"/>
              <a:t>Linear model</a:t>
            </a:r>
            <a:endParaRPr/>
          </a:p>
        </p:txBody>
      </p:sp>
      <p:sp>
        <p:nvSpPr>
          <p:cNvPr id="78" name="Google Shape;78;p4"/>
          <p:cNvSpPr txBox="1"/>
          <p:nvPr>
            <p:ph idx="3" type="body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highlight>
                  <a:schemeClr val="accent1"/>
                </a:highlight>
              </a:rPr>
              <a:t>Focus</a:t>
            </a:r>
            <a:endParaRPr sz="2000"/>
          </a:p>
          <a:p>
            <a:pPr indent="-2857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2000"/>
              <a:t>Continuously  evolve the technology </a:t>
            </a:r>
            <a:endParaRPr/>
          </a:p>
          <a:p>
            <a:pPr indent="-1714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grpSp>
        <p:nvGrpSpPr>
          <p:cNvPr id="79" name="Google Shape;79;p4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80" name="Google Shape;80;p4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4" name="Google Shape;84;p4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 txBox="1"/>
          <p:nvPr>
            <p:ph idx="4294967295" type="ctrTitle"/>
          </p:nvPr>
        </p:nvSpPr>
        <p:spPr>
          <a:xfrm>
            <a:off x="1951575" y="2878750"/>
            <a:ext cx="52410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</a:pPr>
            <a:r>
              <a:rPr b="1" i="0" lang="en" sz="4800" u="none" cap="none" strike="noStrike">
                <a:solidFill>
                  <a:schemeClr val="dk1"/>
                </a:solidFill>
                <a:highlight>
                  <a:schemeClr val="accent1"/>
                </a:highlight>
                <a:latin typeface="Lora"/>
                <a:ea typeface="Lora"/>
                <a:cs typeface="Lora"/>
                <a:sym typeface="Lora"/>
              </a:rPr>
              <a:t>TPACK </a:t>
            </a:r>
            <a:endParaRPr b="1" i="0" sz="4800" u="none" cap="none" strike="noStrike">
              <a:solidFill>
                <a:schemeClr val="dk1"/>
              </a:solidFill>
              <a:highlight>
                <a:schemeClr val="accent1"/>
              </a:highlight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90" name="Google Shape;90;p5"/>
          <p:cNvSpPr txBox="1"/>
          <p:nvPr>
            <p:ph idx="4294967295" type="subTitle"/>
          </p:nvPr>
        </p:nvSpPr>
        <p:spPr>
          <a:xfrm>
            <a:off x="1951575" y="3792555"/>
            <a:ext cx="52410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knowledge that teachers need to teach their students a subject, teach effectively, and use technology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91" name="Google Shape;91;p5"/>
          <p:cNvCxnSpPr/>
          <p:nvPr/>
        </p:nvCxnSpPr>
        <p:spPr>
          <a:xfrm>
            <a:off x="1270" y="1668738"/>
            <a:ext cx="9162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5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Diagram, venn diagram&#10;&#10;Description automatically generated" id="93" name="Google Shape;9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58263" y="27465"/>
            <a:ext cx="2827474" cy="2851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"/>
          <p:cNvSpPr txBox="1"/>
          <p:nvPr>
            <p:ph type="title"/>
          </p:nvPr>
        </p:nvSpPr>
        <p:spPr>
          <a:xfrm>
            <a:off x="1381249" y="896112"/>
            <a:ext cx="3841005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4000"/>
              <a:t>TPACK</a:t>
            </a:r>
            <a:endParaRPr sz="4000"/>
          </a:p>
        </p:txBody>
      </p:sp>
      <p:sp>
        <p:nvSpPr>
          <p:cNvPr id="99" name="Google Shape;99;p6"/>
          <p:cNvSpPr txBox="1"/>
          <p:nvPr>
            <p:ph idx="1" type="body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highlight>
                  <a:schemeClr val="accent1"/>
                </a:highlight>
              </a:rPr>
              <a:t>Goal</a:t>
            </a:r>
            <a:endParaRPr b="1" sz="2000">
              <a:highlight>
                <a:schemeClr val="accent1"/>
              </a:highlight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2000"/>
              <a:t>Knowledge required to incorporate technology in the classroom</a:t>
            </a:r>
            <a:endParaRPr sz="2000"/>
          </a:p>
        </p:txBody>
      </p:sp>
      <p:sp>
        <p:nvSpPr>
          <p:cNvPr id="100" name="Google Shape;100;p6"/>
          <p:cNvSpPr txBox="1"/>
          <p:nvPr>
            <p:ph idx="2" type="body"/>
          </p:nvPr>
        </p:nvSpPr>
        <p:spPr>
          <a:xfrm>
            <a:off x="3635904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highlight>
                  <a:schemeClr val="accent1"/>
                </a:highlight>
              </a:rPr>
              <a:t>Flow</a:t>
            </a:r>
            <a:endParaRPr b="1" sz="2000">
              <a:highlight>
                <a:schemeClr val="accent1"/>
              </a:highlight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2000"/>
              <a:t>Each section works together</a:t>
            </a:r>
            <a:endParaRPr/>
          </a:p>
        </p:txBody>
      </p:sp>
      <p:sp>
        <p:nvSpPr>
          <p:cNvPr id="101" name="Google Shape;101;p6"/>
          <p:cNvSpPr txBox="1"/>
          <p:nvPr>
            <p:ph idx="3" type="body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highlight>
                  <a:schemeClr val="accent1"/>
                </a:highlight>
              </a:rPr>
              <a:t>Focus</a:t>
            </a:r>
            <a:endParaRPr sz="2000"/>
          </a:p>
          <a:p>
            <a:pPr indent="-2857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2000"/>
              <a:t>Meaningful knowledge </a:t>
            </a:r>
            <a:endParaRPr/>
          </a:p>
          <a:p>
            <a:pPr indent="-1714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grpSp>
        <p:nvGrpSpPr>
          <p:cNvPr id="102" name="Google Shape;102;p6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03" name="Google Shape;103;p6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6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6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6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" name="Google Shape;107;p6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"/>
          <p:cNvSpPr txBox="1"/>
          <p:nvPr>
            <p:ph idx="4294967295"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</a:pPr>
            <a:r>
              <a:rPr b="1" i="0" lang="en" sz="9600" u="none" cap="none" strike="noStrike">
                <a:solidFill>
                  <a:schemeClr val="dk1"/>
                </a:solidFill>
                <a:highlight>
                  <a:schemeClr val="accent1"/>
                </a:highlight>
                <a:latin typeface="Lora"/>
                <a:ea typeface="Lora"/>
                <a:cs typeface="Lora"/>
                <a:sym typeface="Lora"/>
              </a:rPr>
              <a:t>SECTIONS</a:t>
            </a:r>
            <a:endParaRPr b="1" i="0" sz="9600" u="none" cap="none" strike="noStrike">
              <a:solidFill>
                <a:schemeClr val="dk1"/>
              </a:solidFill>
              <a:highlight>
                <a:schemeClr val="accent1"/>
              </a:highlight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3" name="Google Shape;113;p7"/>
          <p:cNvSpPr txBox="1"/>
          <p:nvPr>
            <p:ph idx="4294967295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what a technology is able to provide and it’s limitations.</a:t>
            </a:r>
            <a:endParaRPr b="0" i="0" sz="1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114" name="Google Shape;114;p7"/>
          <p:cNvGrpSpPr/>
          <p:nvPr/>
        </p:nvGrpSpPr>
        <p:grpSpPr>
          <a:xfrm>
            <a:off x="4433048" y="4413425"/>
            <a:ext cx="277859" cy="201655"/>
            <a:chOff x="3932350" y="3714775"/>
            <a:chExt cx="439650" cy="319075"/>
          </a:xfrm>
        </p:grpSpPr>
        <p:sp>
          <p:nvSpPr>
            <p:cNvPr id="115" name="Google Shape;115;p7"/>
            <p:cNvSpPr/>
            <p:nvPr/>
          </p:nvSpPr>
          <p:spPr>
            <a:xfrm>
              <a:off x="3932350" y="3714775"/>
              <a:ext cx="439650" cy="319075"/>
            </a:xfrm>
            <a:custGeom>
              <a:rect b="b" l="l" r="r" t="t"/>
              <a:pathLst>
                <a:path extrusionOk="0" fill="none" h="12763" w="17586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39701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42788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4073000" y="3716600"/>
              <a:ext cx="77350" cy="278900"/>
            </a:xfrm>
            <a:custGeom>
              <a:rect b="b" l="l" r="r" t="t"/>
              <a:pathLst>
                <a:path extrusionOk="0" fill="none" h="11156" w="3094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4175900" y="3787250"/>
              <a:ext cx="77350" cy="208250"/>
            </a:xfrm>
            <a:custGeom>
              <a:rect b="b" l="l" r="r" t="t"/>
              <a:pathLst>
                <a:path extrusionOk="0" fill="none" h="8330" w="3094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0" name="Google Shape;120;p7"/>
          <p:cNvSpPr txBox="1"/>
          <p:nvPr>
            <p:ph idx="12" type="sldNum"/>
          </p:nvPr>
        </p:nvSpPr>
        <p:spPr>
          <a:xfrm>
            <a:off x="4297650" y="4791900"/>
            <a:ext cx="548700" cy="35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/>
          <p:nvPr>
            <p:ph type="title"/>
          </p:nvPr>
        </p:nvSpPr>
        <p:spPr>
          <a:xfrm>
            <a:off x="1381249" y="896112"/>
            <a:ext cx="3841005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4000"/>
              <a:t>SECTIONS</a:t>
            </a:r>
            <a:endParaRPr sz="4000"/>
          </a:p>
        </p:txBody>
      </p:sp>
      <p:sp>
        <p:nvSpPr>
          <p:cNvPr id="126" name="Google Shape;126;p8"/>
          <p:cNvSpPr txBox="1"/>
          <p:nvPr>
            <p:ph idx="1" type="body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highlight>
                  <a:schemeClr val="accent1"/>
                </a:highlight>
              </a:rPr>
              <a:t>Goal</a:t>
            </a:r>
            <a:endParaRPr b="1" sz="2000">
              <a:highlight>
                <a:schemeClr val="accent1"/>
              </a:highlight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2000"/>
              <a:t>Evaluate the technology </a:t>
            </a:r>
            <a:endParaRPr sz="2000"/>
          </a:p>
        </p:txBody>
      </p:sp>
      <p:sp>
        <p:nvSpPr>
          <p:cNvPr id="127" name="Google Shape;127;p8"/>
          <p:cNvSpPr txBox="1"/>
          <p:nvPr>
            <p:ph idx="2" type="body"/>
          </p:nvPr>
        </p:nvSpPr>
        <p:spPr>
          <a:xfrm>
            <a:off x="3635904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highlight>
                  <a:schemeClr val="accent1"/>
                </a:highlight>
              </a:rPr>
              <a:t>Flow</a:t>
            </a:r>
            <a:endParaRPr b="1" sz="2000">
              <a:highlight>
                <a:schemeClr val="accent1"/>
              </a:highlight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2000"/>
              <a:t>Separately</a:t>
            </a:r>
            <a:endParaRPr sz="2000"/>
          </a:p>
        </p:txBody>
      </p:sp>
      <p:sp>
        <p:nvSpPr>
          <p:cNvPr id="128" name="Google Shape;128;p8"/>
          <p:cNvSpPr txBox="1"/>
          <p:nvPr>
            <p:ph idx="3" type="body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 sz="2000">
                <a:highlight>
                  <a:schemeClr val="accent1"/>
                </a:highlight>
              </a:rPr>
              <a:t>Focus</a:t>
            </a:r>
            <a:endParaRPr sz="2000"/>
          </a:p>
          <a:p>
            <a:pPr indent="-2857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2000"/>
              <a:t>Understand the technology within a given context</a:t>
            </a:r>
            <a:endParaRPr/>
          </a:p>
          <a:p>
            <a:pPr indent="-171450" lvl="0" marL="2857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grpSp>
        <p:nvGrpSpPr>
          <p:cNvPr id="129" name="Google Shape;129;p8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30" name="Google Shape;130;p8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8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8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8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4" name="Google Shape;134;p8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/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40" name="Google Shape;140;p9"/>
          <p:cNvSpPr txBox="1"/>
          <p:nvPr>
            <p:ph idx="1" type="body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Char char="◉"/>
            </a:pPr>
            <a:r>
              <a:rPr lang="en"/>
              <a:t>SAMR, PTACK, and SECTION all incorporate technology into their theory.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Char char="◉"/>
            </a:pPr>
            <a:r>
              <a:rPr lang="en"/>
              <a:t>The overall focus around each theory differs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grpSp>
        <p:nvGrpSpPr>
          <p:cNvPr id="141" name="Google Shape;141;p9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42" name="Google Shape;142;p9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9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9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9"/>
            <p:cNvSpPr/>
            <p:nvPr/>
          </p:nvSpPr>
          <p:spPr>
            <a:xfrm>
              <a:off x="2814912" y="1754062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6" name="Google Shape;146;p9"/>
          <p:cNvSpPr txBox="1"/>
          <p:nvPr>
            <p:ph idx="12" type="sldNum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Viola template">
  <a:themeElements>
    <a:clrScheme name="Custom 347">
      <a:dk1>
        <a:srgbClr val="000000"/>
      </a:dk1>
      <a:lt1>
        <a:srgbClr val="FFFFFF"/>
      </a:lt1>
      <a:dk2>
        <a:srgbClr val="8A8682"/>
      </a:dk2>
      <a:lt2>
        <a:srgbClr val="F0EEE9"/>
      </a:lt2>
      <a:accent1>
        <a:srgbClr val="FFCD00"/>
      </a:accent1>
      <a:accent2>
        <a:srgbClr val="F6921D"/>
      </a:accent2>
      <a:accent3>
        <a:srgbClr val="A7693A"/>
      </a:accent3>
      <a:accent4>
        <a:srgbClr val="D8D6D2"/>
      </a:accent4>
      <a:accent5>
        <a:srgbClr val="979593"/>
      </a:accent5>
      <a:accent6>
        <a:srgbClr val="6F6868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